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10" r:id="rId2"/>
    <p:sldId id="442" r:id="rId3"/>
    <p:sldId id="452" r:id="rId4"/>
    <p:sldId id="443" r:id="rId5"/>
    <p:sldId id="444" r:id="rId6"/>
    <p:sldId id="453" r:id="rId7"/>
    <p:sldId id="454" r:id="rId8"/>
    <p:sldId id="455" r:id="rId9"/>
    <p:sldId id="456" r:id="rId1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jsmith" initials="s" lastIdx="1" clrIdx="0"/>
  <p:cmAuthor id="1" name="mdallas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D1"/>
    <a:srgbClr val="201A85"/>
    <a:srgbClr val="FEF1CC"/>
    <a:srgbClr val="37FF91"/>
    <a:srgbClr val="FF3300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3" autoAdjust="0"/>
    <p:restoredTop sz="94638" autoAdjust="0"/>
  </p:normalViewPr>
  <p:slideViewPr>
    <p:cSldViewPr snapToGrid="0">
      <p:cViewPr>
        <p:scale>
          <a:sx n="122" d="100"/>
          <a:sy n="122" d="100"/>
        </p:scale>
        <p:origin x="-35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450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A928D547-1AC6-42F2-9822-3B47044553E3}" type="datetimeFigureOut">
              <a:rPr lang="en-US" smtClean="0"/>
              <a:pPr/>
              <a:t>3/3/12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0C9CC8EE-533D-4091-8CF6-2E592547C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3/3/12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712" tIns="46856" rIns="93712" bIns="468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05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232"/>
            <a:fld id="{ED8016D6-828B-441A-9CBC-D4BE5CDA0693}" type="slidenum">
              <a:rPr lang="en-US" smtClean="0">
                <a:cs typeface="Arial" pitchFamily="34" charset="0"/>
              </a:rPr>
              <a:pPr defTabSz="939232"/>
              <a:t>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6438"/>
            <a:ext cx="4638675" cy="3479800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049" y="4421111"/>
            <a:ext cx="5147415" cy="4186077"/>
          </a:xfrm>
          <a:noFill/>
          <a:ln/>
        </p:spPr>
        <p:txBody>
          <a:bodyPr lIns="129288" tIns="62986" rIns="129288" bIns="6298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7" y="-1"/>
            <a:ext cx="6249982" cy="749565"/>
          </a:xfrm>
        </p:spPr>
        <p:txBody>
          <a:bodyPr/>
          <a:lstStyle>
            <a:lvl1pPr>
              <a:defRPr sz="4000" i="0">
                <a:solidFill>
                  <a:srgbClr val="0000FF"/>
                </a:solidFill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Times"/>
                <a:cs typeface="Times"/>
              </a:defRPr>
            </a:lvl1pPr>
            <a:lvl2pPr>
              <a:defRPr sz="2000">
                <a:latin typeface="Times"/>
                <a:cs typeface="Times"/>
              </a:defRPr>
            </a:lvl2pPr>
            <a:lvl3pPr>
              <a:defRPr sz="1800">
                <a:latin typeface="Times"/>
                <a:cs typeface="Times"/>
              </a:defRPr>
            </a:lvl3pPr>
            <a:lvl4pPr>
              <a:defRPr sz="1600">
                <a:latin typeface="Times"/>
                <a:cs typeface="Times"/>
              </a:defRPr>
            </a:lvl4pPr>
            <a:lvl5pPr>
              <a:buFont typeface="Arial" pitchFamily="34" charset="0"/>
              <a:buChar char="•"/>
              <a:defRPr sz="1400"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S.</a:t>
            </a:r>
            <a:r>
              <a:rPr lang="en-US" sz="800" i="1" baseline="0" dirty="0" smtClean="0">
                <a:solidFill>
                  <a:srgbClr val="FFFFFF"/>
                </a:solidFill>
              </a:rPr>
              <a:t> V. Benson</a:t>
            </a:r>
            <a:r>
              <a:rPr lang="en-US" sz="800" i="1" dirty="0" smtClean="0">
                <a:solidFill>
                  <a:srgbClr val="FFFFFF"/>
                </a:solidFill>
              </a:rPr>
              <a:t>, FLS 2012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5" name="Picture 4" descr="work1:ICFA poster:ICFA_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3197" cy="8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214" y="0"/>
            <a:ext cx="5907786" cy="718333"/>
          </a:xfrm>
        </p:spPr>
        <p:txBody>
          <a:bodyPr/>
          <a:lstStyle>
            <a:lvl1pPr>
              <a:defRPr sz="4000">
                <a:solidFill>
                  <a:srgbClr val="0000FF"/>
                </a:solidFill>
                <a:latin typeface="Garam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S.</a:t>
            </a:r>
            <a:r>
              <a:rPr lang="en-US" sz="800" i="1" baseline="0" dirty="0" smtClean="0">
                <a:solidFill>
                  <a:srgbClr val="FFFFFF"/>
                </a:solidFill>
              </a:rPr>
              <a:t> V. Benson</a:t>
            </a:r>
            <a:r>
              <a:rPr lang="en-US" sz="800" i="1" dirty="0" smtClean="0">
                <a:solidFill>
                  <a:srgbClr val="FFFFFF"/>
                </a:solidFill>
              </a:rPr>
              <a:t>, FLS 2012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4" name="Picture 3" descr="work1:ICFA poster:ICFA_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84573" cy="7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itchFamily="63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63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7067"/>
          <a:stretch>
            <a:fillRect/>
          </a:stretch>
        </p:blipFill>
        <p:spPr bwMode="auto">
          <a:xfrm>
            <a:off x="0" y="2286000"/>
            <a:ext cx="9144000" cy="3857625"/>
          </a:xfrm>
          <a:prstGeom prst="rect">
            <a:avLst/>
          </a:prstGeom>
          <a:solidFill>
            <a:srgbClr val="3A764D"/>
          </a:solidFill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5763489"/>
            <a:ext cx="914400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endParaRPr lang="en-US" b="1" dirty="0" smtClean="0"/>
          </a:p>
          <a:p>
            <a:pPr algn="ctr" eaLnBrk="0" hangingPunct="0"/>
            <a:r>
              <a:rPr lang="en-US" b="1" dirty="0" smtClean="0"/>
              <a:t>March 5, 2012</a:t>
            </a:r>
            <a:endParaRPr lang="en-US" b="1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1217222"/>
            <a:ext cx="9144000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en-US" sz="2800" b="1" dirty="0" smtClean="0"/>
              <a:t>Stephen Benson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5500" y="27710"/>
            <a:ext cx="5837202" cy="690623"/>
          </a:xfrm>
        </p:spPr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Status and Charge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5" y="969944"/>
            <a:ext cx="8281094" cy="543483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484" y="1219200"/>
            <a:ext cx="2604116" cy="327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41 periods</a:t>
            </a:r>
          </a:p>
          <a:p>
            <a:pPr>
              <a:spcBef>
                <a:spcPct val="50000"/>
              </a:spcBef>
            </a:pPr>
            <a:r>
              <a:rPr lang="en-US" dirty="0"/>
              <a:t>Hybrid </a:t>
            </a:r>
            <a:r>
              <a:rPr lang="en-US" dirty="0" err="1"/>
              <a:t>NdFeB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1.2 cm gap, fixed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K</a:t>
            </a:r>
            <a:r>
              <a:rPr lang="en-US" baseline="-25000" dirty="0" err="1"/>
              <a:t>rms</a:t>
            </a:r>
            <a:r>
              <a:rPr lang="en-US" baseline="-25000" dirty="0"/>
              <a:t> </a:t>
            </a:r>
            <a:r>
              <a:rPr lang="en-US" dirty="0"/>
              <a:t>= .98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Now installed at </a:t>
            </a:r>
            <a:r>
              <a:rPr lang="en-US" dirty="0" err="1" smtClean="0"/>
              <a:t>Daresbury</a:t>
            </a:r>
            <a:r>
              <a:rPr lang="en-US" dirty="0" smtClean="0"/>
              <a:t> and converted to variable gap.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5" name="Picture 5" descr="Franz and wigg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5818188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6634" y="5954878"/>
            <a:ext cx="407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Achieved 2.1 kW CW at 3.2 microns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4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836" y="0"/>
            <a:ext cx="6229163" cy="696795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Optical </a:t>
            </a:r>
            <a:r>
              <a:rPr lang="en-US" b="1" dirty="0">
                <a:solidFill>
                  <a:srgbClr val="0033CC"/>
                </a:solidFill>
              </a:rPr>
              <a:t>Klystron</a:t>
            </a:r>
            <a:r>
              <a:rPr lang="en-US" dirty="0"/>
              <a:t> </a:t>
            </a: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288925" y="3851275"/>
            <a:ext cx="420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533400" y="3955315"/>
            <a:ext cx="3746263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sz="2000" dirty="0"/>
              <a:t>Wavelength		20 cm</a:t>
            </a:r>
          </a:p>
          <a:p>
            <a:pPr lvl="1"/>
            <a:r>
              <a:rPr lang="en-US" sz="2000" dirty="0"/>
              <a:t>K</a:t>
            </a:r>
            <a:r>
              <a:rPr lang="en-US" sz="2000" baseline="30000" dirty="0"/>
              <a:t>2</a:t>
            </a:r>
            <a:r>
              <a:rPr lang="en-US" sz="2000" dirty="0"/>
              <a:t>			1–16</a:t>
            </a:r>
          </a:p>
          <a:p>
            <a:pPr lvl="1"/>
            <a:r>
              <a:rPr lang="en-US" sz="2000" dirty="0"/>
              <a:t>Number of periods	12 ea.</a:t>
            </a:r>
          </a:p>
          <a:p>
            <a:pPr lvl="1"/>
            <a:r>
              <a:rPr lang="en-US" sz="2000" dirty="0"/>
              <a:t>Gap		</a:t>
            </a:r>
            <a:r>
              <a:rPr lang="en-US" sz="2000" dirty="0" smtClean="0"/>
              <a:t>26 </a:t>
            </a:r>
            <a:r>
              <a:rPr lang="en-US" sz="2000" dirty="0"/>
              <a:t>mm</a:t>
            </a:r>
          </a:p>
          <a:p>
            <a:pPr lvl="1"/>
            <a:r>
              <a:rPr lang="en-US" sz="2000" dirty="0"/>
              <a:t>Polarization		vertical</a:t>
            </a:r>
          </a:p>
          <a:p>
            <a:pPr lvl="1"/>
            <a:r>
              <a:rPr lang="en-US" sz="2000" dirty="0"/>
              <a:t>Phase error		</a:t>
            </a:r>
            <a:r>
              <a:rPr lang="en-US" sz="2000" dirty="0" smtClean="0"/>
              <a:t>&lt;2 </a:t>
            </a:r>
            <a:r>
              <a:rPr lang="en-US" sz="2000" dirty="0"/>
              <a:t>deg.</a:t>
            </a:r>
          </a:p>
          <a:p>
            <a:endParaRPr lang="en-US" sz="2000" dirty="0"/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4724400" y="3934494"/>
            <a:ext cx="430217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Dispersion section</a:t>
            </a:r>
            <a:endParaRPr lang="en-US" sz="2000" dirty="0"/>
          </a:p>
          <a:p>
            <a:pPr lvl="1"/>
            <a:r>
              <a:rPr lang="en-US" sz="2000" dirty="0"/>
              <a:t>Length		58 cm</a:t>
            </a:r>
          </a:p>
          <a:p>
            <a:pPr lvl="1"/>
            <a:r>
              <a:rPr lang="en-US" sz="2000" dirty="0"/>
              <a:t>Dispersion		&gt;40 periods </a:t>
            </a:r>
          </a:p>
          <a:p>
            <a:pPr lvl="1"/>
            <a:r>
              <a:rPr lang="en-US" sz="2000" dirty="0"/>
              <a:t>			for K</a:t>
            </a:r>
            <a:r>
              <a:rPr lang="en-US" sz="2000" baseline="30000" dirty="0"/>
              <a:t>2</a:t>
            </a:r>
            <a:r>
              <a:rPr lang="en-US" sz="2000" dirty="0"/>
              <a:t>=16</a:t>
            </a:r>
          </a:p>
          <a:p>
            <a:pPr lvl="1"/>
            <a:r>
              <a:rPr lang="en-US" sz="2000" dirty="0"/>
              <a:t>Gap		</a:t>
            </a:r>
            <a:r>
              <a:rPr lang="en-US" sz="2000" dirty="0" smtClean="0"/>
              <a:t>26 </a:t>
            </a:r>
            <a:r>
              <a:rPr lang="en-US" sz="2000" dirty="0"/>
              <a:t>mm</a:t>
            </a:r>
          </a:p>
          <a:p>
            <a:endParaRPr lang="en-US" sz="2000" dirty="0"/>
          </a:p>
        </p:txBody>
      </p:sp>
      <p:pic>
        <p:nvPicPr>
          <p:cNvPr id="375818" name="Picture 10" descr="Optical_klystron2.JPG                                          0000F5E4Video Mac HD                   B75E31B5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18518"/>
          <a:stretch>
            <a:fillRect/>
          </a:stretch>
        </p:blipFill>
        <p:spPr>
          <a:xfrm>
            <a:off x="762000" y="1066800"/>
            <a:ext cx="7543800" cy="2619375"/>
          </a:xfrm>
        </p:spPr>
      </p:pic>
      <p:sp>
        <p:nvSpPr>
          <p:cNvPr id="2" name="TextBox 1"/>
          <p:cNvSpPr txBox="1"/>
          <p:nvPr/>
        </p:nvSpPr>
        <p:spPr>
          <a:xfrm>
            <a:off x="1853004" y="6017342"/>
            <a:ext cx="596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Achieved 10 kW for 1 second pulses at 5.7 microns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6" y="13187"/>
            <a:ext cx="6249983" cy="705146"/>
          </a:xfrm>
        </p:spPr>
        <p:txBody>
          <a:bodyPr>
            <a:normAutofit/>
          </a:bodyPr>
          <a:lstStyle/>
          <a:p>
            <a:r>
              <a:rPr lang="en-US" dirty="0" smtClean="0"/>
              <a:t>W80 </a:t>
            </a:r>
            <a:r>
              <a:rPr lang="en-US" dirty="0" err="1" smtClean="0"/>
              <a:t>Undulator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580" y="1247540"/>
            <a:ext cx="3006045" cy="417639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29 </a:t>
            </a:r>
            <a:r>
              <a:rPr lang="en-US" dirty="0"/>
              <a:t>periods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Electromagnet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8 </a:t>
            </a:r>
            <a:r>
              <a:rPr lang="en-US" dirty="0"/>
              <a:t>cm </a:t>
            </a:r>
            <a:r>
              <a:rPr lang="en-US" dirty="0" smtClean="0"/>
              <a:t>wavelength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err="1"/>
              <a:t>K</a:t>
            </a:r>
            <a:r>
              <a:rPr lang="en-US" baseline="-25000" dirty="0" err="1"/>
              <a:t>rms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0.5-1.1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i="1" dirty="0" err="1"/>
              <a:t>r</a:t>
            </a:r>
            <a:r>
              <a:rPr lang="en-US" i="1" dirty="0" err="1" smtClean="0"/>
              <a:t>ms</a:t>
            </a:r>
            <a:r>
              <a:rPr lang="en-US" dirty="0" smtClean="0"/>
              <a:t> phase error less than 1 degree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W80 wiiggl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25" y="1311739"/>
            <a:ext cx="5233075" cy="39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196" y="-1"/>
            <a:ext cx="6270803" cy="718333"/>
          </a:xfrm>
        </p:spPr>
        <p:txBody>
          <a:bodyPr>
            <a:normAutofit/>
          </a:bodyPr>
          <a:lstStyle/>
          <a:p>
            <a:r>
              <a:rPr lang="en-US" dirty="0" smtClean="0"/>
              <a:t>W55 Wiggler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9022" y="1913819"/>
            <a:ext cx="2956477" cy="317697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30 </a:t>
            </a:r>
            <a:r>
              <a:rPr lang="en-US" dirty="0"/>
              <a:t>periods</a:t>
            </a:r>
          </a:p>
          <a:p>
            <a:pPr>
              <a:spcBef>
                <a:spcPct val="50000"/>
              </a:spcBef>
            </a:pPr>
            <a:r>
              <a:rPr lang="en-US" dirty="0"/>
              <a:t>Hybrid </a:t>
            </a:r>
            <a:r>
              <a:rPr lang="en-US" dirty="0" err="1"/>
              <a:t>NdFeB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5.5 </a:t>
            </a:r>
            <a:r>
              <a:rPr lang="en-US" dirty="0"/>
              <a:t>cm </a:t>
            </a:r>
            <a:r>
              <a:rPr lang="en-US" dirty="0" smtClean="0"/>
              <a:t>variable gap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err="1"/>
              <a:t>K</a:t>
            </a:r>
            <a:r>
              <a:rPr lang="en-US" baseline="-25000" dirty="0" err="1"/>
              <a:t>rms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0.5-2.95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Currently installed on IR Upgrade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3763" y="5809130"/>
            <a:ext cx="415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Achieved 14.3 kW CW at 1.6 microns</a:t>
            </a:r>
          </a:p>
          <a:p>
            <a:endParaRPr lang="en-US" dirty="0"/>
          </a:p>
        </p:txBody>
      </p:sp>
      <p:pic>
        <p:nvPicPr>
          <p:cNvPr id="6" name="Picture 5" descr="W55 on fl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22" y="975698"/>
            <a:ext cx="5833578" cy="46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W33 Cornell Wiggler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9299" y="1830534"/>
            <a:ext cx="2735381" cy="3395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6</a:t>
            </a:r>
            <a:r>
              <a:rPr lang="en-US" dirty="0" smtClean="0"/>
              <a:t>0 periods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Hybrid </a:t>
            </a:r>
            <a:r>
              <a:rPr lang="en-US" dirty="0" err="1" smtClean="0"/>
              <a:t>NdFeB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3.3 cm variable gap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K</a:t>
            </a:r>
            <a:r>
              <a:rPr lang="en-US" baseline="-25000" dirty="0" err="1" smtClean="0"/>
              <a:t>rms</a:t>
            </a:r>
            <a:r>
              <a:rPr lang="en-US" baseline="-25000" dirty="0" smtClean="0"/>
              <a:t> </a:t>
            </a:r>
            <a:r>
              <a:rPr lang="en-US" dirty="0" smtClean="0"/>
              <a:t>= 0.5-1.51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Jaws returned to Cornell</a:t>
            </a:r>
            <a:endParaRPr lang="en-US" dirty="0"/>
          </a:p>
        </p:txBody>
      </p:sp>
      <p:pic>
        <p:nvPicPr>
          <p:cNvPr id="5" name="Picture 2" descr="Cody &amp; Nate Cornell wigg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2406" y="1270096"/>
            <a:ext cx="5871594" cy="44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36283" y="5798718"/>
            <a:ext cx="562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Achieved </a:t>
            </a:r>
            <a:r>
              <a:rPr lang="en-US" dirty="0" smtClean="0">
                <a:solidFill>
                  <a:srgbClr val="FF0000"/>
                </a:solidFill>
              </a:rPr>
              <a:t>200 Watts CW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</a:rPr>
              <a:t>400 nm, mirror limited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W33 ANL Wiggler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29299" y="1528626"/>
            <a:ext cx="3047685" cy="4093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6</a:t>
            </a:r>
            <a:r>
              <a:rPr lang="en-US" dirty="0"/>
              <a:t>4</a:t>
            </a:r>
            <a:r>
              <a:rPr lang="en-US" dirty="0" smtClean="0"/>
              <a:t> periods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Hybrid wedged pole </a:t>
            </a:r>
            <a:r>
              <a:rPr lang="en-US" dirty="0" err="1" smtClean="0"/>
              <a:t>NdFeB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3.3 cm variable gap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K</a:t>
            </a:r>
            <a:r>
              <a:rPr lang="en-US" baseline="-25000" dirty="0" err="1" smtClean="0"/>
              <a:t>rms</a:t>
            </a:r>
            <a:r>
              <a:rPr lang="en-US" baseline="-25000" dirty="0" smtClean="0"/>
              <a:t> </a:t>
            </a:r>
            <a:r>
              <a:rPr lang="en-US" dirty="0" smtClean="0"/>
              <a:t>= 0.5-1.51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Presently installed on the UV Demo</a:t>
            </a:r>
            <a:endParaRPr lang="en-US" dirty="0"/>
          </a:p>
        </p:txBody>
      </p:sp>
      <p:pic>
        <p:nvPicPr>
          <p:cNvPr id="4" name="Picture 3" descr="APS W33 wiggl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36" y="1259685"/>
            <a:ext cx="5548864" cy="41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0" y="2196642"/>
            <a:ext cx="6858480" cy="3898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990" y="1041063"/>
            <a:ext cx="682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 to much shorter wavelengths with variable polarization we have to go with something like the Cornell Delta </a:t>
            </a:r>
            <a:r>
              <a:rPr lang="en-US" dirty="0" err="1" smtClean="0"/>
              <a:t>undulator</a:t>
            </a:r>
            <a:r>
              <a:rPr lang="en-US" dirty="0" smtClean="0"/>
              <a:t> design but much longer as proposed in our JLAMP proposal.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Charge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3474" y="1426256"/>
            <a:ext cx="66728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Working Group </a:t>
            </a:r>
            <a:r>
              <a:rPr lang="en-US" sz="2400" dirty="0" smtClean="0">
                <a:latin typeface="Garamond"/>
                <a:cs typeface="Garamond"/>
              </a:rPr>
              <a:t>7 </a:t>
            </a:r>
            <a:r>
              <a:rPr lang="en-US" sz="2400" dirty="0">
                <a:latin typeface="Garamond"/>
                <a:cs typeface="Garamond"/>
              </a:rPr>
              <a:t>– </a:t>
            </a:r>
            <a:r>
              <a:rPr lang="en-US" sz="2400" dirty="0" err="1">
                <a:latin typeface="Garamond"/>
                <a:cs typeface="Garamond"/>
              </a:rPr>
              <a:t>Undulators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latin typeface="Garamond"/>
                <a:cs typeface="Garamond"/>
              </a:rPr>
              <a:t>Evaluate present limitations of </a:t>
            </a:r>
            <a:r>
              <a:rPr lang="en-US" sz="2400" dirty="0" err="1">
                <a:latin typeface="Garamond"/>
                <a:cs typeface="Garamond"/>
              </a:rPr>
              <a:t>undulator</a:t>
            </a:r>
            <a:r>
              <a:rPr lang="en-US" sz="2400" dirty="0">
                <a:latin typeface="Garamond"/>
                <a:cs typeface="Garamond"/>
              </a:rPr>
              <a:t> capabilities and derive new concepts and technologies that alleviate these limitations for both linearly and circularly polarized </a:t>
            </a:r>
            <a:r>
              <a:rPr lang="en-US" sz="2400" dirty="0" err="1">
                <a:latin typeface="Garamond"/>
                <a:cs typeface="Garamond"/>
              </a:rPr>
              <a:t>undulators</a:t>
            </a:r>
            <a:r>
              <a:rPr lang="en-US" sz="2400" dirty="0">
                <a:latin typeface="Garamond"/>
                <a:cs typeface="Garamond"/>
              </a:rPr>
              <a:t>. </a:t>
            </a:r>
            <a:endParaRPr lang="en-US" sz="2400" dirty="0" smtClean="0">
              <a:latin typeface="Garamond"/>
              <a:cs typeface="Garamond"/>
            </a:endParaRPr>
          </a:p>
          <a:p>
            <a:pPr marL="285750" lvl="0" indent="-285750">
              <a:buFont typeface="Arial"/>
              <a:buChar char="•"/>
            </a:pPr>
            <a:endParaRPr lang="en-US" sz="2400" dirty="0">
              <a:latin typeface="Garamond"/>
              <a:cs typeface="Garamond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latin typeface="Garamond"/>
                <a:cs typeface="Garamond"/>
              </a:rPr>
              <a:t>Consider methods to greatly improve the robustness of operation and to lower the cost of building and operating long, high quality </a:t>
            </a:r>
            <a:r>
              <a:rPr lang="en-US" sz="2400" dirty="0" err="1">
                <a:latin typeface="Garamond"/>
                <a:cs typeface="Garamond"/>
              </a:rPr>
              <a:t>undulators</a:t>
            </a:r>
            <a:r>
              <a:rPr lang="en-US" sz="2400" dirty="0">
                <a:latin typeface="Garamond"/>
                <a:cs typeface="Garamond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5093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14095</TotalTime>
  <Words>201</Words>
  <Application>Microsoft Macintosh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JLab_PowerPoint1</vt:lpstr>
      <vt:lpstr>Jlab Status and Charge</vt:lpstr>
      <vt:lpstr>IR Demo</vt:lpstr>
      <vt:lpstr>Optical Klystron </vt:lpstr>
      <vt:lpstr>W80 Undulator</vt:lpstr>
      <vt:lpstr>W55 Wiggler</vt:lpstr>
      <vt:lpstr>W33 Cornell Wiggler</vt:lpstr>
      <vt:lpstr>W33 ANL Wiggler</vt:lpstr>
      <vt:lpstr>The Future</vt:lpstr>
      <vt:lpstr>Working Group Charge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 visit</dc:title>
  <dc:creator>Bob McKeown</dc:creator>
  <cp:lastModifiedBy>Stephen Benson</cp:lastModifiedBy>
  <cp:revision>443</cp:revision>
  <dcterms:created xsi:type="dcterms:W3CDTF">2010-06-03T20:14:14Z</dcterms:created>
  <dcterms:modified xsi:type="dcterms:W3CDTF">2012-03-03T20:10:39Z</dcterms:modified>
</cp:coreProperties>
</file>